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4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F0F0F"/>
    <a:srgbClr val="191825"/>
    <a:srgbClr val="4D455D"/>
    <a:srgbClr val="000000"/>
    <a:srgbClr val="220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913A-C6BC-4A23-91FC-07A146D1AF9D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85621-C765-479A-8D1D-AF98C0957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573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5621-C765-479A-8D1D-AF98C09570C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32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36B5-0103-459E-8409-4183E72E7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BADA2-5AED-40CC-94F0-B425F623F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DD459-956C-4E57-9469-44DEA1B6F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159E9-B6F0-47F1-8E6B-FC367BD40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94848-BB8D-4D52-B786-D65CC0CF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35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E471F-58F7-4F8A-A50E-D9B66A00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8D4DE-CD9F-4434-89AB-2674CF7BE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BBD2C-6F3F-43A0-B288-38FFA73C4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5D236-BA8B-4A7C-93F4-C2B7128D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42EC6-9727-4803-80AB-4417DAE4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87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0E61C0-1AD2-48A6-A290-5F4D7F127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D09C4-E908-41A5-9832-0D3E699C5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ED672-43D8-4C9C-BD77-EBCE986D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9F67D-09CC-4D1E-9F03-2E0AE914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C9C00-E879-4A30-9DE6-1480F6B1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98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366A6-E4E6-45CF-8D49-5EED86A7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E30A-B493-4BB4-AF11-323C8B99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89C3-5208-4DE8-B6B8-EF31BA2B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3C92E-DBBA-4CED-B7EB-8EB92185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F5184-67EC-488B-8985-01E2920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96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9851-C218-4712-B902-ED1AD0BCC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0D903-1044-4143-B257-C9D4B42B0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C83D1-EAE5-4F46-B86E-B5539318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BC32C-51C6-4440-9357-6DE87D63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E0CCE-E292-4A74-8773-A07594C4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5C5F1-B2B3-4418-B79A-E7460EF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ACE5-70A8-4CBE-A8EF-7A70137E7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1E80F-E232-419C-8635-17141B5EE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6C9F9-0484-424A-B430-03018438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FBAA1-5DA0-45F0-8C7E-7A1BE1F4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5737A-FBD7-47A9-8939-FC852B5D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3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680B-AA81-4FFC-A7FB-FA5E2CBA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D162D-62B9-4C21-B821-1B3218D31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C7792-708A-43E8-B96E-6427C1867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3BF85-9B87-4954-B2E4-55B80E363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C4906C-85BF-41F9-8AF4-301E29E3F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C6FCE-E939-4317-A618-684C8F16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A90C7-0EDF-43F8-9287-07D779122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71715-17E1-44DA-9476-8917810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49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D644-4B5C-4275-A45B-397B9950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B3991-1F8F-438C-A261-45965B153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F6CA1-5F38-43AB-ABA5-1F786717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784CA-9E3C-4DA8-AC83-625546C1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85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63B0CC-13B4-4560-9E84-590BBA892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4B8F2-619F-40A6-86BA-F45D765F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E4317-58AB-413C-9C34-9497F557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62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1412-C8D9-4271-ADF7-7A8878970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2ED15-3D43-4B32-8764-829EC3CF9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AA461-9CEE-4B55-A200-A2F344FE8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5B458-C0DC-4210-9908-073AA97E2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AACAB-6160-4E58-BC7F-72C37A48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5DFFA-12E1-4D21-9F31-88BAAEF0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96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BB1C-EB1E-4573-90C6-CDF7BD1D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F3334E-352B-40A9-97B2-6F3581054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BAF6B-9959-4EFD-A02C-33BE7EE32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FC4DD-F8A3-4790-B363-6C189F29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41F24-F962-40DD-B578-D7753DCE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F0B09-1375-4499-986C-9CA3D9E5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93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867C3-1C8F-4064-8956-B697D808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BFE78-42D2-4734-98FE-185432E55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47010-50CA-4AC6-AE2B-DF2D0834D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F367D-3377-49CD-A7C7-634AEC39FBCA}" type="datetimeFigureOut">
              <a:rPr lang="en-IN" smtClean="0"/>
              <a:t>13-06-2024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DB427-87B4-4203-8C4F-D3E757FCB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AA6EC-1997-4578-8481-ED11A0059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E9496-2DD5-4265-8728-B185495E34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24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riyanshu-nandan-17b749261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linkedin.com/in/mohammad-bashar-68484925a" TargetMode="Externa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C9AEEA-D6A6-4446-80FC-69913639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815" y="-784830"/>
            <a:ext cx="3214688" cy="6858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D8E387-02AB-44B0-B879-66240BEAB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126" y="-2097987"/>
            <a:ext cx="4822031" cy="6858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562E61-00FA-4086-A18B-CE2B3360F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323" y="2345033"/>
            <a:ext cx="3214688" cy="6858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B8909E-2917-4216-8491-354A9ED50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60" y="-2677887"/>
            <a:ext cx="7388870" cy="1050861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EEB609-1C3C-4293-A2BC-DBEC64B94F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46" y="2706294"/>
            <a:ext cx="9644063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5355B9-99B4-4470-988C-EB43B921DF98}"/>
              </a:ext>
            </a:extLst>
          </p:cNvPr>
          <p:cNvSpPr/>
          <p:nvPr/>
        </p:nvSpPr>
        <p:spPr>
          <a:xfrm>
            <a:off x="-809126" y="0"/>
            <a:ext cx="13293520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69E406-90C7-452D-88E7-681DA13D5B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66" y="2836167"/>
            <a:ext cx="9644063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CA23C-0CAB-4690-AA60-30169A519F2F}"/>
              </a:ext>
            </a:extLst>
          </p:cNvPr>
          <p:cNvSpPr txBox="1"/>
          <p:nvPr/>
        </p:nvSpPr>
        <p:spPr>
          <a:xfrm>
            <a:off x="5296193" y="2644170"/>
            <a:ext cx="3854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erlin Sans FB Demi" panose="020E0802020502020306" pitchFamily="34" charset="0"/>
              </a:rPr>
              <a:t>TaskIt</a:t>
            </a:r>
            <a:endParaRPr lang="en-IN" sz="9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642C8-05D4-4C51-BC7F-207B5C2EF9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29" y="2894610"/>
            <a:ext cx="1041010" cy="106877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4730FE-82F1-4B19-B59B-70F1DC140FCD}"/>
              </a:ext>
            </a:extLst>
          </p:cNvPr>
          <p:cNvSpPr/>
          <p:nvPr/>
        </p:nvSpPr>
        <p:spPr>
          <a:xfrm>
            <a:off x="4880999" y="2958569"/>
            <a:ext cx="45719" cy="94086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68BFF8-AC9B-4FB2-A248-02FDDD84884C}"/>
              </a:ext>
            </a:extLst>
          </p:cNvPr>
          <p:cNvSpPr/>
          <p:nvPr/>
        </p:nvSpPr>
        <p:spPr>
          <a:xfrm>
            <a:off x="2539860" y="2345033"/>
            <a:ext cx="6893955" cy="2265067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19CB5F4-D119-42ED-A45F-CE5FD917CD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5" y="6111270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139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/>
      <p:bldP spid="7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8924CB-64A1-480E-A793-C78C1A941558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EBE1321-32EF-4441-A470-CA8138BFBC8E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C64B9-00B3-4AA9-805B-7D94D5C5DF2C}"/>
              </a:ext>
            </a:extLst>
          </p:cNvPr>
          <p:cNvSpPr txBox="1"/>
          <p:nvPr/>
        </p:nvSpPr>
        <p:spPr>
          <a:xfrm>
            <a:off x="1033668" y="465123"/>
            <a:ext cx="7655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000" b="1" i="0" u="none" strike="noStrike" dirty="0">
                <a:solidFill>
                  <a:srgbClr val="FFFFFF"/>
                </a:solidFill>
                <a:effectLst/>
                <a:latin typeface="JetBrains Mono"/>
              </a:rPr>
              <a:t>Why Blockchain ?</a:t>
            </a:r>
            <a:endParaRPr lang="en-IN" sz="3000" b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8FE87-49DF-452B-B276-501AB2D77EC3}"/>
              </a:ext>
            </a:extLst>
          </p:cNvPr>
          <p:cNvSpPr txBox="1"/>
          <p:nvPr/>
        </p:nvSpPr>
        <p:spPr>
          <a:xfrm>
            <a:off x="1648363" y="2071355"/>
            <a:ext cx="585422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D9D9D9"/>
                </a:solidFill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1.</a:t>
            </a:r>
            <a:r>
              <a:rPr lang="en-US" sz="20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 ”Security Enhancement”.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sz="2000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sz="2000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2.</a:t>
            </a:r>
            <a:r>
              <a:rPr lang="en-US" sz="2000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 </a:t>
            </a:r>
            <a:r>
              <a:rPr lang="en-US" sz="20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“Transparency and Accountability”.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sz="2000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sz="2000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3. </a:t>
            </a:r>
            <a:r>
              <a:rPr lang="en-US" sz="20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“Decentralization”.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sz="2000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sz="2000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4. </a:t>
            </a:r>
            <a:r>
              <a:rPr lang="en-US" sz="20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“Data Integrity and Trust”.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D9D9D9"/>
              </a:solidFill>
              <a:latin typeface="JetBrains Mono NL Light" panose="02000009000000000000" pitchFamily="49" charset="0"/>
              <a:ea typeface="JetBrains Mono NL Light" panose="02000009000000000000" pitchFamily="49" charset="0"/>
              <a:cs typeface="JetBrains Mono NL Light" panose="02000009000000000000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5. “Automated Smart Contracts”.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sz="2000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sz="2000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6. </a:t>
            </a:r>
            <a:r>
              <a:rPr lang="en-US" sz="20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“Enhanced Data Privacy”.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797B66-8D89-4D31-A398-A960FEFFF2ED}"/>
              </a:ext>
            </a:extLst>
          </p:cNvPr>
          <p:cNvSpPr/>
          <p:nvPr/>
        </p:nvSpPr>
        <p:spPr>
          <a:xfrm>
            <a:off x="1272638" y="1645920"/>
            <a:ext cx="6633401" cy="4238086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8F9ADC-CF45-4A97-96EB-8AC9D4AA9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5606"/>
            <a:ext cx="495918" cy="55359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245E7C4-0FF6-4F4B-89EC-3DC735050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764" y="1714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5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8924CB-64A1-480E-A793-C78C1A941558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EBE1321-32EF-4441-A470-CA8138BFBC8E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C64B9-00B3-4AA9-805B-7D94D5C5DF2C}"/>
              </a:ext>
            </a:extLst>
          </p:cNvPr>
          <p:cNvSpPr txBox="1"/>
          <p:nvPr/>
        </p:nvSpPr>
        <p:spPr>
          <a:xfrm>
            <a:off x="1033668" y="465123"/>
            <a:ext cx="32306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FFFF"/>
                </a:solidFill>
                <a:effectLst/>
                <a:latin typeface="JetBrains Mono"/>
              </a:rPr>
              <a:t>U</a:t>
            </a:r>
            <a:r>
              <a:rPr lang="en-US" sz="3000" b="1" dirty="0">
                <a:solidFill>
                  <a:srgbClr val="FFFFFF"/>
                </a:solidFill>
                <a:latin typeface="JetBrains Mono"/>
              </a:rPr>
              <a:t>I/UX Design:</a:t>
            </a:r>
            <a:endParaRPr lang="en-IN" sz="3000" b="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797B66-8D89-4D31-A398-A960FEFFF2ED}"/>
              </a:ext>
            </a:extLst>
          </p:cNvPr>
          <p:cNvSpPr/>
          <p:nvPr/>
        </p:nvSpPr>
        <p:spPr>
          <a:xfrm>
            <a:off x="1272638" y="1252025"/>
            <a:ext cx="10128064" cy="5140851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8F9ADC-CF45-4A97-96EB-8AC9D4AA9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5606"/>
            <a:ext cx="495918" cy="553593"/>
          </a:xfrm>
          <a:prstGeom prst="rect">
            <a:avLst/>
          </a:prstGeom>
        </p:spPr>
      </p:pic>
      <p:pic>
        <p:nvPicPr>
          <p:cNvPr id="3" name="UI Design">
            <a:hlinkClick r:id="" action="ppaction://media"/>
            <a:extLst>
              <a:ext uri="{FF2B5EF4-FFF2-40B4-BE49-F238E27FC236}">
                <a16:creationId xmlns:a16="http://schemas.microsoft.com/office/drawing/2014/main" id="{E111EE88-963A-CDF9-88F6-2F0FF51CD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321" t="8696" r="16710" b="7363"/>
          <a:stretch/>
        </p:blipFill>
        <p:spPr>
          <a:xfrm>
            <a:off x="2663485" y="1410016"/>
            <a:ext cx="6865029" cy="48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1B126A-414F-4FCF-ADC5-2B9EE66E6E1C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B7EE27E-63EE-48DE-B52F-CF0408D7F468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42728-1EB4-4D6D-9A27-4573C5B29F28}"/>
              </a:ext>
            </a:extLst>
          </p:cNvPr>
          <p:cNvSpPr txBox="1"/>
          <p:nvPr/>
        </p:nvSpPr>
        <p:spPr>
          <a:xfrm>
            <a:off x="1033667" y="465123"/>
            <a:ext cx="54398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FFFF"/>
                </a:solidFill>
                <a:effectLst/>
                <a:latin typeface="JetBrains Mono"/>
              </a:rPr>
              <a:t>Technical Architecture</a:t>
            </a:r>
            <a:endParaRPr lang="en-IN" sz="3000" b="0" dirty="0">
              <a:effectLst/>
            </a:endParaRPr>
          </a:p>
        </p:txBody>
      </p:sp>
      <p:cxnSp>
        <p:nvCxnSpPr>
          <p:cNvPr id="10" name="Google Shape;261;p38">
            <a:extLst>
              <a:ext uri="{FF2B5EF4-FFF2-40B4-BE49-F238E27FC236}">
                <a16:creationId xmlns:a16="http://schemas.microsoft.com/office/drawing/2014/main" id="{10E96647-D373-44BF-B5D6-DE792E664C9A}"/>
              </a:ext>
            </a:extLst>
          </p:cNvPr>
          <p:cNvCxnSpPr>
            <a:cxnSpLocks/>
          </p:cNvCxnSpPr>
          <p:nvPr/>
        </p:nvCxnSpPr>
        <p:spPr>
          <a:xfrm>
            <a:off x="2568937" y="3265425"/>
            <a:ext cx="7270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62;p38">
            <a:extLst>
              <a:ext uri="{FF2B5EF4-FFF2-40B4-BE49-F238E27FC236}">
                <a16:creationId xmlns:a16="http://schemas.microsoft.com/office/drawing/2014/main" id="{0B06D64C-1B3F-49B1-913A-7AFFECBECE72}"/>
              </a:ext>
            </a:extLst>
          </p:cNvPr>
          <p:cNvSpPr/>
          <p:nvPr/>
        </p:nvSpPr>
        <p:spPr>
          <a:xfrm>
            <a:off x="3412862" y="3188325"/>
            <a:ext cx="154200" cy="154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63;p38">
            <a:extLst>
              <a:ext uri="{FF2B5EF4-FFF2-40B4-BE49-F238E27FC236}">
                <a16:creationId xmlns:a16="http://schemas.microsoft.com/office/drawing/2014/main" id="{8D17C8A4-C818-4A92-A225-6C91A45BF4D0}"/>
              </a:ext>
            </a:extLst>
          </p:cNvPr>
          <p:cNvSpPr txBox="1"/>
          <p:nvPr/>
        </p:nvSpPr>
        <p:spPr>
          <a:xfrm>
            <a:off x="2826224" y="3505200"/>
            <a:ext cx="130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HTML/CSS/JS</a:t>
            </a:r>
            <a:endParaRPr sz="11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Redux</a:t>
            </a:r>
            <a:endParaRPr sz="11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3" name="Google Shape;264;p38">
            <a:extLst>
              <a:ext uri="{FF2B5EF4-FFF2-40B4-BE49-F238E27FC236}">
                <a16:creationId xmlns:a16="http://schemas.microsoft.com/office/drawing/2014/main" id="{385CB527-C449-4CA0-8077-51D6A274F745}"/>
              </a:ext>
            </a:extLst>
          </p:cNvPr>
          <p:cNvSpPr/>
          <p:nvPr/>
        </p:nvSpPr>
        <p:spPr>
          <a:xfrm>
            <a:off x="4522224" y="3189825"/>
            <a:ext cx="154200" cy="154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65;p38">
            <a:extLst>
              <a:ext uri="{FF2B5EF4-FFF2-40B4-BE49-F238E27FC236}">
                <a16:creationId xmlns:a16="http://schemas.microsoft.com/office/drawing/2014/main" id="{14F7D84F-3D66-41D3-A4A1-AD4AE1011F7A}"/>
              </a:ext>
            </a:extLst>
          </p:cNvPr>
          <p:cNvSpPr txBox="1"/>
          <p:nvPr/>
        </p:nvSpPr>
        <p:spPr>
          <a:xfrm>
            <a:off x="3828474" y="3438525"/>
            <a:ext cx="1541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PHP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MySQL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TON Storage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" name="Google Shape;266;p38">
            <a:extLst>
              <a:ext uri="{FF2B5EF4-FFF2-40B4-BE49-F238E27FC236}">
                <a16:creationId xmlns:a16="http://schemas.microsoft.com/office/drawing/2014/main" id="{2D09B62B-70B1-47C2-B4D2-7BF1D488D869}"/>
              </a:ext>
            </a:extLst>
          </p:cNvPr>
          <p:cNvSpPr txBox="1"/>
          <p:nvPr/>
        </p:nvSpPr>
        <p:spPr>
          <a:xfrm>
            <a:off x="6407924" y="3523275"/>
            <a:ext cx="166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Web Socket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Telegram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6" name="Google Shape;267;p38">
            <a:extLst>
              <a:ext uri="{FF2B5EF4-FFF2-40B4-BE49-F238E27FC236}">
                <a16:creationId xmlns:a16="http://schemas.microsoft.com/office/drawing/2014/main" id="{2F92E4C2-733F-47A8-850D-4E97A048FBAB}"/>
              </a:ext>
            </a:extLst>
          </p:cNvPr>
          <p:cNvSpPr/>
          <p:nvPr/>
        </p:nvSpPr>
        <p:spPr>
          <a:xfrm>
            <a:off x="5794737" y="3188325"/>
            <a:ext cx="154200" cy="154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8;p38">
            <a:extLst>
              <a:ext uri="{FF2B5EF4-FFF2-40B4-BE49-F238E27FC236}">
                <a16:creationId xmlns:a16="http://schemas.microsoft.com/office/drawing/2014/main" id="{04B5FEC1-79BF-462B-AAB1-4110981CB4B4}"/>
              </a:ext>
            </a:extLst>
          </p:cNvPr>
          <p:cNvSpPr/>
          <p:nvPr/>
        </p:nvSpPr>
        <p:spPr>
          <a:xfrm>
            <a:off x="7161962" y="3191850"/>
            <a:ext cx="154200" cy="154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9;p38">
            <a:extLst>
              <a:ext uri="{FF2B5EF4-FFF2-40B4-BE49-F238E27FC236}">
                <a16:creationId xmlns:a16="http://schemas.microsoft.com/office/drawing/2014/main" id="{70156E19-AC4E-41FC-BF09-1850BAFD8636}"/>
              </a:ext>
            </a:extLst>
          </p:cNvPr>
          <p:cNvSpPr txBox="1"/>
          <p:nvPr/>
        </p:nvSpPr>
        <p:spPr>
          <a:xfrm>
            <a:off x="2630162" y="2768663"/>
            <a:ext cx="171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 err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FrontEnd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19" name="Google Shape;270;p38">
            <a:extLst>
              <a:ext uri="{FF2B5EF4-FFF2-40B4-BE49-F238E27FC236}">
                <a16:creationId xmlns:a16="http://schemas.microsoft.com/office/drawing/2014/main" id="{311EB186-15B7-4080-8916-2BEB58A93CA4}"/>
              </a:ext>
            </a:extLst>
          </p:cNvPr>
          <p:cNvSpPr txBox="1"/>
          <p:nvPr/>
        </p:nvSpPr>
        <p:spPr>
          <a:xfrm>
            <a:off x="3739512" y="2771400"/>
            <a:ext cx="171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Backend</a:t>
            </a:r>
            <a:endParaRPr sz="1000" b="1" dirty="0">
              <a:solidFill>
                <a:schemeClr val="lt1"/>
              </a:solidFill>
            </a:endParaRPr>
          </a:p>
        </p:txBody>
      </p:sp>
      <p:sp>
        <p:nvSpPr>
          <p:cNvPr id="20" name="Google Shape;271;p38">
            <a:extLst>
              <a:ext uri="{FF2B5EF4-FFF2-40B4-BE49-F238E27FC236}">
                <a16:creationId xmlns:a16="http://schemas.microsoft.com/office/drawing/2014/main" id="{27BC49CA-3B2F-4E19-A5C7-9F9B6F6A9109}"/>
              </a:ext>
            </a:extLst>
          </p:cNvPr>
          <p:cNvSpPr txBox="1"/>
          <p:nvPr/>
        </p:nvSpPr>
        <p:spPr>
          <a:xfrm>
            <a:off x="5012037" y="2773425"/>
            <a:ext cx="171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Security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21" name="Google Shape;272;p38">
            <a:extLst>
              <a:ext uri="{FF2B5EF4-FFF2-40B4-BE49-F238E27FC236}">
                <a16:creationId xmlns:a16="http://schemas.microsoft.com/office/drawing/2014/main" id="{65E63082-AC37-4E09-8A65-E9AAE0F93634}"/>
              </a:ext>
            </a:extLst>
          </p:cNvPr>
          <p:cNvSpPr txBox="1"/>
          <p:nvPr/>
        </p:nvSpPr>
        <p:spPr>
          <a:xfrm>
            <a:off x="6379262" y="2773425"/>
            <a:ext cx="171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Comm. &amp; Notif.</a:t>
            </a:r>
            <a:endParaRPr sz="1000" b="1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2" name="Google Shape;274;p38">
            <a:extLst>
              <a:ext uri="{FF2B5EF4-FFF2-40B4-BE49-F238E27FC236}">
                <a16:creationId xmlns:a16="http://schemas.microsoft.com/office/drawing/2014/main" id="{19198B7D-08E3-47A2-A4A5-DBAC2D87CC57}"/>
              </a:ext>
            </a:extLst>
          </p:cNvPr>
          <p:cNvSpPr txBox="1"/>
          <p:nvPr/>
        </p:nvSpPr>
        <p:spPr>
          <a:xfrm>
            <a:off x="4877649" y="3505200"/>
            <a:ext cx="1988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JWT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OAuth2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SSL/TLS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3" name="Google Shape;275;p38">
            <a:extLst>
              <a:ext uri="{FF2B5EF4-FFF2-40B4-BE49-F238E27FC236}">
                <a16:creationId xmlns:a16="http://schemas.microsoft.com/office/drawing/2014/main" id="{3C5428DA-D1BB-4D37-84CB-2BC191B3F137}"/>
              </a:ext>
            </a:extLst>
          </p:cNvPr>
          <p:cNvSpPr txBox="1"/>
          <p:nvPr/>
        </p:nvSpPr>
        <p:spPr>
          <a:xfrm>
            <a:off x="7994012" y="2773425"/>
            <a:ext cx="171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Deployment</a:t>
            </a:r>
            <a:endParaRPr sz="1000" b="1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4" name="Google Shape;276;p38">
            <a:extLst>
              <a:ext uri="{FF2B5EF4-FFF2-40B4-BE49-F238E27FC236}">
                <a16:creationId xmlns:a16="http://schemas.microsoft.com/office/drawing/2014/main" id="{173DAE44-6E2D-4A57-B18A-D8D4A2E2FCD2}"/>
              </a:ext>
            </a:extLst>
          </p:cNvPr>
          <p:cNvSpPr/>
          <p:nvPr/>
        </p:nvSpPr>
        <p:spPr>
          <a:xfrm>
            <a:off x="8776712" y="3188325"/>
            <a:ext cx="154200" cy="154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77;p38">
            <a:extLst>
              <a:ext uri="{FF2B5EF4-FFF2-40B4-BE49-F238E27FC236}">
                <a16:creationId xmlns:a16="http://schemas.microsoft.com/office/drawing/2014/main" id="{00CF31D8-0299-4D17-8975-4C609B16D545}"/>
              </a:ext>
            </a:extLst>
          </p:cNvPr>
          <p:cNvSpPr txBox="1"/>
          <p:nvPr/>
        </p:nvSpPr>
        <p:spPr>
          <a:xfrm>
            <a:off x="8022674" y="3429000"/>
            <a:ext cx="1662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Docker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Kubernetes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CI/CD Pipelines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Cloud Providers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27" name="Google Shape;273;p38">
            <a:extLst>
              <a:ext uri="{FF2B5EF4-FFF2-40B4-BE49-F238E27FC236}">
                <a16:creationId xmlns:a16="http://schemas.microsoft.com/office/drawing/2014/main" id="{1CBF243D-DFC4-4BC9-9B61-F31CA65AB0F3}"/>
              </a:ext>
            </a:extLst>
          </p:cNvPr>
          <p:cNvCxnSpPr/>
          <p:nvPr/>
        </p:nvCxnSpPr>
        <p:spPr>
          <a:xfrm>
            <a:off x="4309949" y="5760321"/>
            <a:ext cx="391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78;p38">
            <a:extLst>
              <a:ext uri="{FF2B5EF4-FFF2-40B4-BE49-F238E27FC236}">
                <a16:creationId xmlns:a16="http://schemas.microsoft.com/office/drawing/2014/main" id="{4F2C8E3B-471C-484B-979E-54239F9ECE6A}"/>
              </a:ext>
            </a:extLst>
          </p:cNvPr>
          <p:cNvSpPr txBox="1"/>
          <p:nvPr/>
        </p:nvSpPr>
        <p:spPr>
          <a:xfrm>
            <a:off x="2630162" y="5988946"/>
            <a:ext cx="727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"Success is the sum of small efforts, repeated day in and day out." </a:t>
            </a:r>
            <a:endParaRPr sz="11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– Robert Collier</a:t>
            </a:r>
            <a:endParaRPr sz="11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6ED46D2-833B-44B8-A798-1076F4DAD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5606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0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249852-0A6F-4226-957C-1025E344E414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EB5A8ED-DF5F-4603-83B0-DA1809986227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3FD4C-1DE9-457F-8A34-39919A4CA09F}"/>
              </a:ext>
            </a:extLst>
          </p:cNvPr>
          <p:cNvSpPr txBox="1"/>
          <p:nvPr/>
        </p:nvSpPr>
        <p:spPr>
          <a:xfrm>
            <a:off x="1033667" y="465123"/>
            <a:ext cx="54398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FFFF"/>
                </a:solidFill>
                <a:effectLst/>
                <a:latin typeface="JetBrains Mono"/>
              </a:rPr>
              <a:t>Sources of Revenue</a:t>
            </a:r>
            <a:endParaRPr lang="en-IN" sz="3000" b="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60459A-820F-4F01-83AC-24EB3A8999A5}"/>
              </a:ext>
            </a:extLst>
          </p:cNvPr>
          <p:cNvSpPr/>
          <p:nvPr/>
        </p:nvSpPr>
        <p:spPr>
          <a:xfrm>
            <a:off x="1152940" y="1775792"/>
            <a:ext cx="9501792" cy="4041912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788C6-9B87-485E-A8EE-60C3F2BA7F7A}"/>
              </a:ext>
            </a:extLst>
          </p:cNvPr>
          <p:cNvSpPr txBox="1"/>
          <p:nvPr/>
        </p:nvSpPr>
        <p:spPr>
          <a:xfrm>
            <a:off x="1422620" y="2126355"/>
            <a:ext cx="7658100" cy="3340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Subscription Fees for $0 Jobs Posting.</a:t>
            </a:r>
            <a:endParaRPr lang="en-IN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Royalties Charged on successful completion of a Job.</a:t>
            </a:r>
          </a:p>
          <a:p>
            <a:pPr marL="34290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Charges for API Access.</a:t>
            </a:r>
          </a:p>
          <a:p>
            <a:pPr marL="34290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Marketplace for Add-Ons.</a:t>
            </a:r>
          </a:p>
          <a:p>
            <a:pPr marL="34290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Advertisements.</a:t>
            </a: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 And Many More !!!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FC71-D59A-4BA0-92C4-2ED91485C520}"/>
              </a:ext>
            </a:extLst>
          </p:cNvPr>
          <p:cNvSpPr/>
          <p:nvPr/>
        </p:nvSpPr>
        <p:spPr>
          <a:xfrm>
            <a:off x="1033668" y="1675475"/>
            <a:ext cx="9735712" cy="4261499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98334A-AC38-45EA-84E8-21EC07A84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5606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FEE800-58C8-41FC-83A8-D1C5F92966C4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1C48027-CA21-46CB-960A-9B43E7D07B59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6EF94-AE73-4EA6-8B67-7F8DBF4DB4C5}"/>
              </a:ext>
            </a:extLst>
          </p:cNvPr>
          <p:cNvSpPr txBox="1"/>
          <p:nvPr/>
        </p:nvSpPr>
        <p:spPr>
          <a:xfrm>
            <a:off x="1033667" y="465123"/>
            <a:ext cx="64935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FFFF"/>
                </a:solidFill>
                <a:effectLst/>
                <a:latin typeface="JetBrains Mono"/>
              </a:rPr>
              <a:t>Roadmap for the next 1-year</a:t>
            </a:r>
            <a:endParaRPr lang="en-IN" sz="3000" b="0" dirty="0">
              <a:effectLst/>
            </a:endParaRPr>
          </a:p>
        </p:txBody>
      </p:sp>
      <p:cxnSp>
        <p:nvCxnSpPr>
          <p:cNvPr id="7" name="Google Shape;296;p40">
            <a:extLst>
              <a:ext uri="{FF2B5EF4-FFF2-40B4-BE49-F238E27FC236}">
                <a16:creationId xmlns:a16="http://schemas.microsoft.com/office/drawing/2014/main" id="{5DB49551-72D3-476E-9C9B-2FE70B0A27CE}"/>
              </a:ext>
            </a:extLst>
          </p:cNvPr>
          <p:cNvCxnSpPr>
            <a:cxnSpLocks/>
          </p:cNvCxnSpPr>
          <p:nvPr/>
        </p:nvCxnSpPr>
        <p:spPr>
          <a:xfrm>
            <a:off x="1430779" y="3147463"/>
            <a:ext cx="968172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97;p40">
            <a:extLst>
              <a:ext uri="{FF2B5EF4-FFF2-40B4-BE49-F238E27FC236}">
                <a16:creationId xmlns:a16="http://schemas.microsoft.com/office/drawing/2014/main" id="{9D17DD99-EF83-4C57-ABD9-1293B7EFAB94}"/>
              </a:ext>
            </a:extLst>
          </p:cNvPr>
          <p:cNvSpPr/>
          <p:nvPr/>
        </p:nvSpPr>
        <p:spPr>
          <a:xfrm>
            <a:off x="1952717" y="3026990"/>
            <a:ext cx="183382" cy="18338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" name="Google Shape;298;p40">
            <a:extLst>
              <a:ext uri="{FF2B5EF4-FFF2-40B4-BE49-F238E27FC236}">
                <a16:creationId xmlns:a16="http://schemas.microsoft.com/office/drawing/2014/main" id="{39074D0E-A9F0-4FD4-BA97-9B264E3F205C}"/>
              </a:ext>
            </a:extLst>
          </p:cNvPr>
          <p:cNvSpPr txBox="1"/>
          <p:nvPr/>
        </p:nvSpPr>
        <p:spPr>
          <a:xfrm>
            <a:off x="794085" y="3434044"/>
            <a:ext cx="247942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Advertisements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Collaborations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Trial Periods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0" name="Google Shape;299;p40">
            <a:extLst>
              <a:ext uri="{FF2B5EF4-FFF2-40B4-BE49-F238E27FC236}">
                <a16:creationId xmlns:a16="http://schemas.microsoft.com/office/drawing/2014/main" id="{31771F10-30C0-490A-A181-E728663A754F}"/>
              </a:ext>
            </a:extLst>
          </p:cNvPr>
          <p:cNvSpPr/>
          <p:nvPr/>
        </p:nvSpPr>
        <p:spPr>
          <a:xfrm>
            <a:off x="4265061" y="3055772"/>
            <a:ext cx="183382" cy="18338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300;p40">
            <a:extLst>
              <a:ext uri="{FF2B5EF4-FFF2-40B4-BE49-F238E27FC236}">
                <a16:creationId xmlns:a16="http://schemas.microsoft.com/office/drawing/2014/main" id="{732D0A8D-83C4-4F69-B1F7-9DD732B5A5E6}"/>
              </a:ext>
            </a:extLst>
          </p:cNvPr>
          <p:cNvSpPr txBox="1"/>
          <p:nvPr/>
        </p:nvSpPr>
        <p:spPr>
          <a:xfrm>
            <a:off x="3140057" y="3401662"/>
            <a:ext cx="2544713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Fully Customizable Pricing Structure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(Free, Teams, Corporate)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Periodic Updates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2" name="Google Shape;301;p40">
            <a:extLst>
              <a:ext uri="{FF2B5EF4-FFF2-40B4-BE49-F238E27FC236}">
                <a16:creationId xmlns:a16="http://schemas.microsoft.com/office/drawing/2014/main" id="{6C7F4200-E688-4D36-BA78-A77F7593D3B7}"/>
              </a:ext>
            </a:extLst>
          </p:cNvPr>
          <p:cNvSpPr txBox="1"/>
          <p:nvPr/>
        </p:nvSpPr>
        <p:spPr>
          <a:xfrm>
            <a:off x="5819580" y="3444431"/>
            <a:ext cx="214319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Introduction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Of 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Task Management System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3" name="Google Shape;302;p40">
            <a:extLst>
              <a:ext uri="{FF2B5EF4-FFF2-40B4-BE49-F238E27FC236}">
                <a16:creationId xmlns:a16="http://schemas.microsoft.com/office/drawing/2014/main" id="{9DD31AC5-12EC-480C-9652-F31C6C08F231}"/>
              </a:ext>
            </a:extLst>
          </p:cNvPr>
          <p:cNvSpPr/>
          <p:nvPr/>
        </p:nvSpPr>
        <p:spPr>
          <a:xfrm>
            <a:off x="6841924" y="3047023"/>
            <a:ext cx="183382" cy="18338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303;p40">
            <a:extLst>
              <a:ext uri="{FF2B5EF4-FFF2-40B4-BE49-F238E27FC236}">
                <a16:creationId xmlns:a16="http://schemas.microsoft.com/office/drawing/2014/main" id="{ABF0791C-30ED-4F5D-A1DB-C7F34408FA81}"/>
              </a:ext>
            </a:extLst>
          </p:cNvPr>
          <p:cNvSpPr/>
          <p:nvPr/>
        </p:nvSpPr>
        <p:spPr>
          <a:xfrm>
            <a:off x="9787751" y="3026598"/>
            <a:ext cx="183382" cy="18338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304;p40">
            <a:extLst>
              <a:ext uri="{FF2B5EF4-FFF2-40B4-BE49-F238E27FC236}">
                <a16:creationId xmlns:a16="http://schemas.microsoft.com/office/drawing/2014/main" id="{489C13AE-11DF-43AC-A9FC-EF7186E6DD23}"/>
              </a:ext>
            </a:extLst>
          </p:cNvPr>
          <p:cNvSpPr txBox="1"/>
          <p:nvPr/>
        </p:nvSpPr>
        <p:spPr>
          <a:xfrm>
            <a:off x="8171657" y="3434044"/>
            <a:ext cx="340081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Reward Systems,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3rd Party Add-Ons Support, Community &amp; </a:t>
            </a:r>
            <a:r>
              <a:rPr lang="en-GB" sz="1200" dirty="0" err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MarketPlace</a:t>
            </a:r>
            <a:r>
              <a:rPr lang="en-GB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 Launch, API Selling, etc.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6" name="Google Shape;305;p40">
            <a:extLst>
              <a:ext uri="{FF2B5EF4-FFF2-40B4-BE49-F238E27FC236}">
                <a16:creationId xmlns:a16="http://schemas.microsoft.com/office/drawing/2014/main" id="{01958D78-784D-44AB-98DA-0AD0CC356091}"/>
              </a:ext>
            </a:extLst>
          </p:cNvPr>
          <p:cNvSpPr txBox="1"/>
          <p:nvPr/>
        </p:nvSpPr>
        <p:spPr>
          <a:xfrm>
            <a:off x="812580" y="2515470"/>
            <a:ext cx="247942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First 3 Months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7" name="Google Shape;306;p40">
            <a:extLst>
              <a:ext uri="{FF2B5EF4-FFF2-40B4-BE49-F238E27FC236}">
                <a16:creationId xmlns:a16="http://schemas.microsoft.com/office/drawing/2014/main" id="{3FA0BE34-6BAB-4D32-A29D-22EAF2010229}"/>
              </a:ext>
            </a:extLst>
          </p:cNvPr>
          <p:cNvSpPr txBox="1"/>
          <p:nvPr/>
        </p:nvSpPr>
        <p:spPr>
          <a:xfrm>
            <a:off x="3126849" y="2534927"/>
            <a:ext cx="247942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First 6 Months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8" name="Google Shape;307;p40">
            <a:extLst>
              <a:ext uri="{FF2B5EF4-FFF2-40B4-BE49-F238E27FC236}">
                <a16:creationId xmlns:a16="http://schemas.microsoft.com/office/drawing/2014/main" id="{D11D9229-584E-4691-B6AA-113514DF1024}"/>
              </a:ext>
            </a:extLst>
          </p:cNvPr>
          <p:cNvSpPr txBox="1"/>
          <p:nvPr/>
        </p:nvSpPr>
        <p:spPr>
          <a:xfrm>
            <a:off x="5724034" y="2534927"/>
            <a:ext cx="247942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First Year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9" name="Google Shape;308;p40">
            <a:extLst>
              <a:ext uri="{FF2B5EF4-FFF2-40B4-BE49-F238E27FC236}">
                <a16:creationId xmlns:a16="http://schemas.microsoft.com/office/drawing/2014/main" id="{8BF402D9-FBAB-460A-9E26-92AA70CA0C70}"/>
              </a:ext>
            </a:extLst>
          </p:cNvPr>
          <p:cNvSpPr txBox="1"/>
          <p:nvPr/>
        </p:nvSpPr>
        <p:spPr>
          <a:xfrm>
            <a:off x="8655347" y="2559012"/>
            <a:ext cx="247942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Future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4FF0E0-7A63-4498-9F60-ACD36DA4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5606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1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2589AB-AA05-4983-BFE3-4775BB2A216D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E4A143C-CECD-46D1-A847-E8D4D7D90E89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3848D-9AF9-4B4E-BAF5-0544E830A66C}"/>
              </a:ext>
            </a:extLst>
          </p:cNvPr>
          <p:cNvSpPr txBox="1"/>
          <p:nvPr/>
        </p:nvSpPr>
        <p:spPr>
          <a:xfrm>
            <a:off x="1033666" y="465123"/>
            <a:ext cx="69491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FFFF"/>
                </a:solidFill>
                <a:effectLst/>
                <a:latin typeface="JetBrains Mono"/>
              </a:rPr>
              <a:t>Target MAU &amp; DAU (in 1 Year):</a:t>
            </a:r>
            <a:endParaRPr lang="en-IN" sz="3000" b="0" dirty="0">
              <a:effectLst/>
            </a:endParaRPr>
          </a:p>
        </p:txBody>
      </p:sp>
      <p:sp>
        <p:nvSpPr>
          <p:cNvPr id="7" name="Google Shape;316;p41">
            <a:extLst>
              <a:ext uri="{FF2B5EF4-FFF2-40B4-BE49-F238E27FC236}">
                <a16:creationId xmlns:a16="http://schemas.microsoft.com/office/drawing/2014/main" id="{07BD28FD-B6E5-40DA-B06E-EFCE67F3BBAD}"/>
              </a:ext>
            </a:extLst>
          </p:cNvPr>
          <p:cNvSpPr txBox="1"/>
          <p:nvPr/>
        </p:nvSpPr>
        <p:spPr>
          <a:xfrm>
            <a:off x="1033666" y="1364154"/>
            <a:ext cx="75156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Microsoft PhagsPa" panose="020B0502040204020203" pitchFamily="34" charset="0"/>
                <a:ea typeface="Montserrat Medium"/>
                <a:cs typeface="Montserrat Medium"/>
                <a:sym typeface="Montserrat Medium"/>
              </a:rPr>
              <a:t>Considering the conservative target market size of 100,000 business users,</a:t>
            </a:r>
            <a:endParaRPr dirty="0">
              <a:solidFill>
                <a:schemeClr val="lt1"/>
              </a:solidFill>
              <a:latin typeface="Microsoft PhagsPa" panose="020B0502040204020203" pitchFamily="34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icrosoft PhagsPa" panose="020B0502040204020203" pitchFamily="34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Microsoft PhagsPa" panose="020B0502040204020203" pitchFamily="34" charset="0"/>
                <a:ea typeface="Montserrat Medium"/>
                <a:cs typeface="Montserrat Medium"/>
                <a:sym typeface="Montserrat Medium"/>
              </a:rPr>
              <a:t>Target MAU after next 1 year - Approx. 12,000 Users</a:t>
            </a:r>
            <a:endParaRPr dirty="0">
              <a:solidFill>
                <a:schemeClr val="lt1"/>
              </a:solidFill>
              <a:latin typeface="Microsoft PhagsPa" panose="020B0502040204020203" pitchFamily="34" charset="0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Microsoft PhagsPa" panose="020B0502040204020203" pitchFamily="34" charset="0"/>
                <a:ea typeface="Montserrat Medium"/>
                <a:cs typeface="Montserrat Medium"/>
                <a:sym typeface="Montserrat Medium"/>
              </a:rPr>
              <a:t>Target DAU after next 1 year - Approx.  2,400 Users</a:t>
            </a:r>
            <a:endParaRPr b="1" dirty="0">
              <a:solidFill>
                <a:schemeClr val="lt1"/>
              </a:solidFill>
              <a:latin typeface="Microsoft PhagsPa" panose="020B0502040204020203" pitchFamily="34" charset="0"/>
            </a:endParaRPr>
          </a:p>
        </p:txBody>
      </p:sp>
      <p:cxnSp>
        <p:nvCxnSpPr>
          <p:cNvPr id="8" name="Google Shape;296;p40">
            <a:extLst>
              <a:ext uri="{FF2B5EF4-FFF2-40B4-BE49-F238E27FC236}">
                <a16:creationId xmlns:a16="http://schemas.microsoft.com/office/drawing/2014/main" id="{7DDD6C3E-1D54-4077-8FD6-59FE834FD3CF}"/>
              </a:ext>
            </a:extLst>
          </p:cNvPr>
          <p:cNvCxnSpPr>
            <a:cxnSpLocks/>
          </p:cNvCxnSpPr>
          <p:nvPr/>
        </p:nvCxnSpPr>
        <p:spPr>
          <a:xfrm>
            <a:off x="1735642" y="4778598"/>
            <a:ext cx="968172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97;p40">
            <a:extLst>
              <a:ext uri="{FF2B5EF4-FFF2-40B4-BE49-F238E27FC236}">
                <a16:creationId xmlns:a16="http://schemas.microsoft.com/office/drawing/2014/main" id="{D34CDD74-5A68-420C-80B0-1DBB2C2B8568}"/>
              </a:ext>
            </a:extLst>
          </p:cNvPr>
          <p:cNvSpPr/>
          <p:nvPr/>
        </p:nvSpPr>
        <p:spPr>
          <a:xfrm>
            <a:off x="2257580" y="4658125"/>
            <a:ext cx="183382" cy="18338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298;p40">
            <a:extLst>
              <a:ext uri="{FF2B5EF4-FFF2-40B4-BE49-F238E27FC236}">
                <a16:creationId xmlns:a16="http://schemas.microsoft.com/office/drawing/2014/main" id="{43E004B9-1AAE-4B72-AB65-2CD10323EAFA}"/>
              </a:ext>
            </a:extLst>
          </p:cNvPr>
          <p:cNvSpPr txBox="1"/>
          <p:nvPr/>
        </p:nvSpPr>
        <p:spPr>
          <a:xfrm>
            <a:off x="1033666" y="5065179"/>
            <a:ext cx="2544712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Freemium 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Cousine"/>
                <a:cs typeface="Cousine"/>
                <a:sym typeface="Cousine"/>
              </a:rPr>
              <a:t>(Free for basic use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Cousine"/>
                <a:cs typeface="Cousine"/>
                <a:sym typeface="Cousine"/>
              </a:rPr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Cousine"/>
                <a:cs typeface="Cousine"/>
                <a:sym typeface="Cousine"/>
              </a:rPr>
              <a:t>Paid for enhanced Security)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1" name="Google Shape;299;p40">
            <a:extLst>
              <a:ext uri="{FF2B5EF4-FFF2-40B4-BE49-F238E27FC236}">
                <a16:creationId xmlns:a16="http://schemas.microsoft.com/office/drawing/2014/main" id="{B1B42B1B-8DE4-41B4-B8DD-5A7AAEB1F083}"/>
              </a:ext>
            </a:extLst>
          </p:cNvPr>
          <p:cNvSpPr/>
          <p:nvPr/>
        </p:nvSpPr>
        <p:spPr>
          <a:xfrm>
            <a:off x="4569924" y="4686907"/>
            <a:ext cx="183382" cy="18338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300;p40">
            <a:extLst>
              <a:ext uri="{FF2B5EF4-FFF2-40B4-BE49-F238E27FC236}">
                <a16:creationId xmlns:a16="http://schemas.microsoft.com/office/drawing/2014/main" id="{CE034A9D-1082-41B1-8854-300B533E30F0}"/>
              </a:ext>
            </a:extLst>
          </p:cNvPr>
          <p:cNvSpPr txBox="1"/>
          <p:nvPr/>
        </p:nvSpPr>
        <p:spPr>
          <a:xfrm>
            <a:off x="3444920" y="5032797"/>
            <a:ext cx="254471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Low Royalty fees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Protection against frauds</a:t>
            </a:r>
          </a:p>
        </p:txBody>
      </p:sp>
      <p:sp>
        <p:nvSpPr>
          <p:cNvPr id="13" name="Google Shape;301;p40">
            <a:extLst>
              <a:ext uri="{FF2B5EF4-FFF2-40B4-BE49-F238E27FC236}">
                <a16:creationId xmlns:a16="http://schemas.microsoft.com/office/drawing/2014/main" id="{311A269A-8393-4401-BD64-7F14F6924384}"/>
              </a:ext>
            </a:extLst>
          </p:cNvPr>
          <p:cNvSpPr txBox="1"/>
          <p:nvPr/>
        </p:nvSpPr>
        <p:spPr>
          <a:xfrm>
            <a:off x="6124443" y="5075566"/>
            <a:ext cx="214319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Super Easy to navigate UI/UX Design.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4" name="Google Shape;302;p40">
            <a:extLst>
              <a:ext uri="{FF2B5EF4-FFF2-40B4-BE49-F238E27FC236}">
                <a16:creationId xmlns:a16="http://schemas.microsoft.com/office/drawing/2014/main" id="{4B72A598-229B-423D-9A4D-04B1B5C68BBD}"/>
              </a:ext>
            </a:extLst>
          </p:cNvPr>
          <p:cNvSpPr/>
          <p:nvPr/>
        </p:nvSpPr>
        <p:spPr>
          <a:xfrm>
            <a:off x="7146787" y="4678158"/>
            <a:ext cx="183382" cy="18338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303;p40">
            <a:extLst>
              <a:ext uri="{FF2B5EF4-FFF2-40B4-BE49-F238E27FC236}">
                <a16:creationId xmlns:a16="http://schemas.microsoft.com/office/drawing/2014/main" id="{B56E8E81-BE49-407F-9887-1F42E5ED38F2}"/>
              </a:ext>
            </a:extLst>
          </p:cNvPr>
          <p:cNvSpPr/>
          <p:nvPr/>
        </p:nvSpPr>
        <p:spPr>
          <a:xfrm>
            <a:off x="9876354" y="4657732"/>
            <a:ext cx="183382" cy="18338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304;p40">
            <a:extLst>
              <a:ext uri="{FF2B5EF4-FFF2-40B4-BE49-F238E27FC236}">
                <a16:creationId xmlns:a16="http://schemas.microsoft.com/office/drawing/2014/main" id="{0B611459-95C1-44F6-A59A-FE9F2CA9CB1F}"/>
              </a:ext>
            </a:extLst>
          </p:cNvPr>
          <p:cNvSpPr txBox="1"/>
          <p:nvPr/>
        </p:nvSpPr>
        <p:spPr>
          <a:xfrm>
            <a:off x="8267638" y="5060264"/>
            <a:ext cx="3400814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Work environment customizations &amp; Added Features through Add-Ons.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They can reach out to the community or TaskIt forums for help or interacting with the entire team.</a:t>
            </a:r>
            <a:endParaRPr sz="12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7" name="Google Shape;305;p40">
            <a:extLst>
              <a:ext uri="{FF2B5EF4-FFF2-40B4-BE49-F238E27FC236}">
                <a16:creationId xmlns:a16="http://schemas.microsoft.com/office/drawing/2014/main" id="{B2CE76E2-DEA4-4E29-B9D6-D6763D5EF1D6}"/>
              </a:ext>
            </a:extLst>
          </p:cNvPr>
          <p:cNvSpPr txBox="1"/>
          <p:nvPr/>
        </p:nvSpPr>
        <p:spPr>
          <a:xfrm>
            <a:off x="1117443" y="4146605"/>
            <a:ext cx="247942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latin typeface="Cousine"/>
                <a:cs typeface="Cousine"/>
                <a:sym typeface="Cousine"/>
              </a:rPr>
              <a:t>SUBSCRIPTION</a:t>
            </a:r>
            <a:endParaRPr lang="en-GB" sz="1200" b="1" dirty="0">
              <a:solidFill>
                <a:schemeClr val="lt1"/>
              </a:solidFill>
            </a:endParaRPr>
          </a:p>
        </p:txBody>
      </p:sp>
      <p:sp>
        <p:nvSpPr>
          <p:cNvPr id="18" name="Google Shape;306;p40">
            <a:extLst>
              <a:ext uri="{FF2B5EF4-FFF2-40B4-BE49-F238E27FC236}">
                <a16:creationId xmlns:a16="http://schemas.microsoft.com/office/drawing/2014/main" id="{47BC7EA5-4627-4F6B-B1E2-531F2246E7B4}"/>
              </a:ext>
            </a:extLst>
          </p:cNvPr>
          <p:cNvSpPr txBox="1"/>
          <p:nvPr/>
        </p:nvSpPr>
        <p:spPr>
          <a:xfrm>
            <a:off x="3431712" y="4166062"/>
            <a:ext cx="247942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MONEY</a:t>
            </a:r>
            <a:endParaRPr lang="en-GB" sz="1200" b="1" dirty="0">
              <a:solidFill>
                <a:schemeClr val="lt1"/>
              </a:solidFill>
            </a:endParaRPr>
          </a:p>
        </p:txBody>
      </p:sp>
      <p:sp>
        <p:nvSpPr>
          <p:cNvPr id="19" name="Google Shape;307;p40">
            <a:extLst>
              <a:ext uri="{FF2B5EF4-FFF2-40B4-BE49-F238E27FC236}">
                <a16:creationId xmlns:a16="http://schemas.microsoft.com/office/drawing/2014/main" id="{0924087B-458A-4A00-925F-A33FE871B53B}"/>
              </a:ext>
            </a:extLst>
          </p:cNvPr>
          <p:cNvSpPr txBox="1"/>
          <p:nvPr/>
        </p:nvSpPr>
        <p:spPr>
          <a:xfrm>
            <a:off x="6028897" y="4166062"/>
            <a:ext cx="247942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</a:rPr>
              <a:t>UI/UX</a:t>
            </a:r>
          </a:p>
        </p:txBody>
      </p:sp>
      <p:sp>
        <p:nvSpPr>
          <p:cNvPr id="20" name="Google Shape;308;p40">
            <a:extLst>
              <a:ext uri="{FF2B5EF4-FFF2-40B4-BE49-F238E27FC236}">
                <a16:creationId xmlns:a16="http://schemas.microsoft.com/office/drawing/2014/main" id="{3D0E55D4-B987-4D97-AC8E-D8195CACB1C4}"/>
              </a:ext>
            </a:extLst>
          </p:cNvPr>
          <p:cNvSpPr txBox="1"/>
          <p:nvPr/>
        </p:nvSpPr>
        <p:spPr>
          <a:xfrm>
            <a:off x="8728331" y="4164212"/>
            <a:ext cx="247942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</a:rPr>
              <a:t>COMMUNITY &amp; ADD-ON SUPPORT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8C127-7B6F-4433-A078-3C400A2140D3}"/>
              </a:ext>
            </a:extLst>
          </p:cNvPr>
          <p:cNvSpPr txBox="1"/>
          <p:nvPr/>
        </p:nvSpPr>
        <p:spPr>
          <a:xfrm>
            <a:off x="1033665" y="3462475"/>
            <a:ext cx="69491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JetBrains Mono"/>
              </a:rPr>
              <a:t>Onboarding Plan:</a:t>
            </a:r>
            <a:endParaRPr lang="en-IN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1993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00D4ADC-0078-4F95-BD82-7CF84C2C4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815" y="-784830"/>
            <a:ext cx="3214688" cy="6858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8B8104-128D-4C04-876E-AAAFCC8F9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126" y="-2097987"/>
            <a:ext cx="4822031" cy="6858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1901FF-6A2C-459E-8550-3866988FB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323" y="2345033"/>
            <a:ext cx="3214688" cy="6858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D6DF8F-ACE2-4C5A-B9D9-C210617E5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60" y="-2677887"/>
            <a:ext cx="7388870" cy="1050861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1C979D-70C5-4A00-AAD2-89B0A1EF49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46" y="2706294"/>
            <a:ext cx="9644063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64E0BC-D6AD-43AA-9E68-A38BB23D5148}"/>
              </a:ext>
            </a:extLst>
          </p:cNvPr>
          <p:cNvSpPr/>
          <p:nvPr/>
        </p:nvSpPr>
        <p:spPr>
          <a:xfrm>
            <a:off x="-809126" y="0"/>
            <a:ext cx="13293520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152A97-50B6-4A6F-8BEF-E47027D19C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66" y="2836167"/>
            <a:ext cx="9644063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2CC68EE-8CE1-4E48-A599-6E8F06263555}"/>
              </a:ext>
            </a:extLst>
          </p:cNvPr>
          <p:cNvSpPr txBox="1"/>
          <p:nvPr/>
        </p:nvSpPr>
        <p:spPr>
          <a:xfrm>
            <a:off x="5296193" y="2644170"/>
            <a:ext cx="3854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erlin Sans FB Demi" panose="020E0802020502020306" pitchFamily="34" charset="0"/>
              </a:rPr>
              <a:t>TaskIt</a:t>
            </a:r>
            <a:endParaRPr lang="en-IN" sz="9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9471E34-5EF1-4C8B-AB0D-72D0660D92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29" y="2894610"/>
            <a:ext cx="1041010" cy="1068779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3114E73-7F32-4302-BC84-30D45AF5FA7C}"/>
              </a:ext>
            </a:extLst>
          </p:cNvPr>
          <p:cNvSpPr/>
          <p:nvPr/>
        </p:nvSpPr>
        <p:spPr>
          <a:xfrm>
            <a:off x="4880999" y="2958569"/>
            <a:ext cx="45719" cy="94086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6C30B4-DC52-4715-8A1E-312B7356A515}"/>
              </a:ext>
            </a:extLst>
          </p:cNvPr>
          <p:cNvSpPr/>
          <p:nvPr/>
        </p:nvSpPr>
        <p:spPr>
          <a:xfrm>
            <a:off x="2539860" y="2345033"/>
            <a:ext cx="6893955" cy="2265067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ED7C423-023A-4FE9-8D40-D6E1CE3C02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5" y="6111270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6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61316D-6D86-47BA-9B9A-B4225B67F7F4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36E1867-0625-46C7-A6C7-AF02BEBCFDB1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538D8-013F-4C62-8866-A2445B1F0DED}"/>
              </a:ext>
            </a:extLst>
          </p:cNvPr>
          <p:cNvSpPr txBox="1"/>
          <p:nvPr/>
        </p:nvSpPr>
        <p:spPr>
          <a:xfrm>
            <a:off x="1033669" y="465123"/>
            <a:ext cx="36708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000" b="1" i="0" u="none" strike="noStrike" dirty="0">
                <a:solidFill>
                  <a:srgbClr val="FFFFFF"/>
                </a:solidFill>
                <a:effectLst/>
                <a:latin typeface="JetBrains Mono"/>
              </a:rPr>
              <a:t>Know Us a Bit ?</a:t>
            </a:r>
            <a:endParaRPr lang="en-IN" sz="3000" b="0" dirty="0"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D1A789-E7CF-4A08-B305-47A0CAA5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07" y="1728801"/>
            <a:ext cx="1913205" cy="255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97F100-6C48-4A2D-920C-E5C0FBC417E8}"/>
              </a:ext>
            </a:extLst>
          </p:cNvPr>
          <p:cNvSpPr/>
          <p:nvPr/>
        </p:nvSpPr>
        <p:spPr>
          <a:xfrm>
            <a:off x="1820223" y="1558140"/>
            <a:ext cx="2232123" cy="2870931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8E635-4A8A-4F43-8620-F6B925B1ACB0}"/>
              </a:ext>
            </a:extLst>
          </p:cNvPr>
          <p:cNvSpPr txBox="1"/>
          <p:nvPr/>
        </p:nvSpPr>
        <p:spPr>
          <a:xfrm>
            <a:off x="2091558" y="4777394"/>
            <a:ext cx="28518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F3F3F3"/>
                </a:solidFill>
                <a:effectLst/>
                <a:latin typeface="Arial" panose="020B0604020202020204" pitchFamily="34" charset="0"/>
              </a:rPr>
              <a:t>Priyanshu Nandan,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F3F3F3"/>
                </a:solidFill>
                <a:effectLst/>
                <a:latin typeface="Arial" panose="020B0604020202020204" pitchFamily="34" charset="0"/>
              </a:rPr>
              <a:t>Designer,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F3F3F3"/>
                </a:solidFill>
                <a:effectLst/>
                <a:latin typeface="Arial" panose="020B0604020202020204" pitchFamily="34" charset="0"/>
              </a:rPr>
              <a:t>Delhi Technological 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F3F3F3"/>
                </a:solidFill>
                <a:effectLst/>
                <a:latin typeface="Arial" panose="020B0604020202020204" pitchFamily="34" charset="0"/>
              </a:rPr>
              <a:t>University,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6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3"/>
              </a:rPr>
              <a:t>Linkedin</a:t>
            </a:r>
            <a:endParaRPr lang="en-IN" sz="1600" b="0" dirty="0">
              <a:effectLst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744825-7D4A-45E8-B1C5-09A4B9D4E36B}"/>
              </a:ext>
            </a:extLst>
          </p:cNvPr>
          <p:cNvCxnSpPr>
            <a:cxnSpLocks/>
          </p:cNvCxnSpPr>
          <p:nvPr/>
        </p:nvCxnSpPr>
        <p:spPr>
          <a:xfrm>
            <a:off x="1825538" y="4639472"/>
            <a:ext cx="0" cy="1789043"/>
          </a:xfrm>
          <a:prstGeom prst="line">
            <a:avLst/>
          </a:prstGeom>
          <a:ln>
            <a:solidFill>
              <a:srgbClr val="FFFFFF">
                <a:alpha val="45882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F3C453-6AA4-4C42-9007-70329B336536}"/>
              </a:ext>
            </a:extLst>
          </p:cNvPr>
          <p:cNvSpPr/>
          <p:nvPr/>
        </p:nvSpPr>
        <p:spPr>
          <a:xfrm>
            <a:off x="1812335" y="4777394"/>
            <a:ext cx="58321" cy="241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F2EDAE9-8938-4F9D-B4F4-1EF67C02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88" y="1728801"/>
            <a:ext cx="1913205" cy="255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1D0DF1-42A8-47EE-8C63-F979D995C736}"/>
              </a:ext>
            </a:extLst>
          </p:cNvPr>
          <p:cNvSpPr/>
          <p:nvPr/>
        </p:nvSpPr>
        <p:spPr>
          <a:xfrm>
            <a:off x="8147544" y="1558140"/>
            <a:ext cx="2232123" cy="2870931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5059FC-E32F-432A-984E-2E276AAFB271}"/>
              </a:ext>
            </a:extLst>
          </p:cNvPr>
          <p:cNvCxnSpPr>
            <a:cxnSpLocks/>
          </p:cNvCxnSpPr>
          <p:nvPr/>
        </p:nvCxnSpPr>
        <p:spPr>
          <a:xfrm>
            <a:off x="8152859" y="4639472"/>
            <a:ext cx="0" cy="1789043"/>
          </a:xfrm>
          <a:prstGeom prst="line">
            <a:avLst/>
          </a:prstGeom>
          <a:ln>
            <a:solidFill>
              <a:srgbClr val="FFFFFF">
                <a:alpha val="45882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9B22B2F-5CAF-4829-813E-C53C667285BA}"/>
              </a:ext>
            </a:extLst>
          </p:cNvPr>
          <p:cNvSpPr/>
          <p:nvPr/>
        </p:nvSpPr>
        <p:spPr>
          <a:xfrm>
            <a:off x="8131635" y="5185400"/>
            <a:ext cx="58321" cy="241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6CFAA4-9188-438D-8DAF-54645FBF1E6A}"/>
              </a:ext>
            </a:extLst>
          </p:cNvPr>
          <p:cNvSpPr txBox="1"/>
          <p:nvPr/>
        </p:nvSpPr>
        <p:spPr>
          <a:xfrm>
            <a:off x="8374845" y="4777394"/>
            <a:ext cx="271317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F3F3F3"/>
                </a:solidFill>
                <a:effectLst/>
                <a:latin typeface="Arial" panose="020B0604020202020204" pitchFamily="34" charset="0"/>
              </a:rPr>
              <a:t>Mohammad Bashar,</a:t>
            </a:r>
            <a:endParaRPr lang="en-US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F3F3F3"/>
                </a:solidFill>
                <a:effectLst/>
                <a:latin typeface="Arial" panose="020B0604020202020204" pitchFamily="34" charset="0"/>
              </a:rPr>
              <a:t>Web3 Developer,</a:t>
            </a:r>
            <a:endParaRPr lang="en-US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F3F3F3"/>
                </a:solidFill>
                <a:effectLst/>
                <a:latin typeface="Arial" panose="020B0604020202020204" pitchFamily="34" charset="0"/>
              </a:rPr>
              <a:t>Delhi Technological </a:t>
            </a:r>
            <a:endParaRPr lang="en-US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F3F3F3"/>
                </a:solidFill>
                <a:effectLst/>
                <a:latin typeface="Arial" panose="020B0604020202020204" pitchFamily="34" charset="0"/>
              </a:rPr>
              <a:t>University,</a:t>
            </a:r>
            <a:endParaRPr lang="en-US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5"/>
              </a:rPr>
              <a:t>Linkedin</a:t>
            </a:r>
            <a:endParaRPr lang="en-US" sz="1600" b="0" dirty="0">
              <a:effectLst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75D2AC-401A-483A-8EA0-450D7D07B2C0}"/>
              </a:ext>
            </a:extLst>
          </p:cNvPr>
          <p:cNvSpPr/>
          <p:nvPr/>
        </p:nvSpPr>
        <p:spPr>
          <a:xfrm>
            <a:off x="6002153" y="2792641"/>
            <a:ext cx="196924" cy="1969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81763D-BCFB-4495-AEE1-E5273AED1FC8}"/>
              </a:ext>
            </a:extLst>
          </p:cNvPr>
          <p:cNvSpPr/>
          <p:nvPr/>
        </p:nvSpPr>
        <p:spPr>
          <a:xfrm>
            <a:off x="6237709" y="2878365"/>
            <a:ext cx="111199" cy="1111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E64633E-D2AB-48D7-8750-A742A7FCEFD3}"/>
              </a:ext>
            </a:extLst>
          </p:cNvPr>
          <p:cNvSpPr/>
          <p:nvPr/>
        </p:nvSpPr>
        <p:spPr>
          <a:xfrm>
            <a:off x="5850982" y="2891103"/>
            <a:ext cx="111199" cy="1111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30E7D98-9500-4571-95D2-2EBD8DE34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6495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67476B2-FFDE-479D-A78B-A1378B4EB861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651CF-ED55-4FE6-8FEC-9C82C3559D0F}"/>
              </a:ext>
            </a:extLst>
          </p:cNvPr>
          <p:cNvSpPr txBox="1"/>
          <p:nvPr/>
        </p:nvSpPr>
        <p:spPr>
          <a:xfrm>
            <a:off x="1033668" y="465123"/>
            <a:ext cx="47575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000" b="1" i="0" u="none" strike="noStrike" dirty="0">
                <a:solidFill>
                  <a:srgbClr val="FFFFFF"/>
                </a:solidFill>
                <a:effectLst/>
                <a:latin typeface="JetBrains Mono"/>
              </a:rPr>
              <a:t>What are we making ?</a:t>
            </a:r>
            <a:endParaRPr lang="en-IN" sz="3000" b="0" dirty="0">
              <a:effectLst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DF210D-D653-430B-823A-C4B48CACD3F8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9601DC9-4B4B-495C-A903-A215B4285CCF}"/>
              </a:ext>
            </a:extLst>
          </p:cNvPr>
          <p:cNvSpPr/>
          <p:nvPr/>
        </p:nvSpPr>
        <p:spPr>
          <a:xfrm>
            <a:off x="2066965" y="2751398"/>
            <a:ext cx="8513945" cy="179070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5E885-0A50-4B40-838B-F5C7BC0943C6}"/>
              </a:ext>
            </a:extLst>
          </p:cNvPr>
          <p:cNvSpPr txBox="1"/>
          <p:nvPr/>
        </p:nvSpPr>
        <p:spPr>
          <a:xfrm>
            <a:off x="2494887" y="3108139"/>
            <a:ext cx="76581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“We are building a Web Application that will simplify the task management in</a:t>
            </a:r>
            <a:r>
              <a:rPr lang="en-US" sz="16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teams </a:t>
            </a:r>
            <a:r>
              <a:rPr lang="en-US" sz="1600" b="0" dirty="0">
                <a:solidFill>
                  <a:schemeClr val="bg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and the current way of freelancing. And provide a more secure and reliable way to finish and share tasks in a user friendly way.”</a:t>
            </a:r>
            <a:endParaRPr lang="en-IN" sz="1600" b="0" dirty="0">
              <a:solidFill>
                <a:schemeClr val="bg1"/>
              </a:solidFill>
              <a:effectLst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36BFD7-8531-49B1-A4B0-DEFD4475C740}"/>
              </a:ext>
            </a:extLst>
          </p:cNvPr>
          <p:cNvSpPr/>
          <p:nvPr/>
        </p:nvSpPr>
        <p:spPr>
          <a:xfrm>
            <a:off x="1930400" y="2628900"/>
            <a:ext cx="8762999" cy="2057400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BD032F-8A9C-457B-8AF5-3BC2239EB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5606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0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FFDF16-9057-4A59-A558-5119B88D6449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A7B75C4-CA95-4447-BBA1-C9ADE467B923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BCE7C-C8AB-403E-AB17-0D397234E93D}"/>
              </a:ext>
            </a:extLst>
          </p:cNvPr>
          <p:cNvSpPr txBox="1"/>
          <p:nvPr/>
        </p:nvSpPr>
        <p:spPr>
          <a:xfrm>
            <a:off x="1033668" y="465123"/>
            <a:ext cx="47575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000" b="1" i="0" u="none" strike="noStrike" dirty="0">
                <a:solidFill>
                  <a:srgbClr val="FFFFFF"/>
                </a:solidFill>
                <a:effectLst/>
                <a:latin typeface="JetBrains Mono"/>
              </a:rPr>
              <a:t>Why are we making ?</a:t>
            </a:r>
            <a:endParaRPr lang="en-IN" sz="3000" b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24DA2-CC82-4304-B36A-AADE9545C838}"/>
              </a:ext>
            </a:extLst>
          </p:cNvPr>
          <p:cNvSpPr txBox="1"/>
          <p:nvPr/>
        </p:nvSpPr>
        <p:spPr>
          <a:xfrm>
            <a:off x="1717884" y="1868560"/>
            <a:ext cx="90214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D9D9D9"/>
                </a:solidFill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1.</a:t>
            </a: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 ”Lack of Secure and Efficient File Sharing &amp; Payment System”.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2.</a:t>
            </a:r>
            <a:r>
              <a:rPr lang="en-US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 </a:t>
            </a: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“Inefficient Communication and Collaboration”.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3. </a:t>
            </a: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“Difficulty in Managing Remote Teams”.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4. </a:t>
            </a: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“Scalability Issues in Task Management”.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9D9D9"/>
              </a:solidFill>
              <a:latin typeface="JetBrains Mono NL Light" panose="02000009000000000000" pitchFamily="49" charset="0"/>
              <a:ea typeface="JetBrains Mono NL Light" panose="02000009000000000000" pitchFamily="49" charset="0"/>
              <a:cs typeface="JetBrains Mono NL Light" panose="02000009000000000000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5. “Lack of mutual profit for freelancers and clients alike”.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6. </a:t>
            </a: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“Difficulty in Tracking Progress and Deadlines”.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D9D9D9"/>
              </a:solidFill>
              <a:effectLst/>
              <a:latin typeface="JetBrains Mono NL Light" panose="02000009000000000000" pitchFamily="49" charset="0"/>
              <a:ea typeface="JetBrains Mono NL Light" panose="02000009000000000000" pitchFamily="49" charset="0"/>
              <a:cs typeface="JetBrains Mono NL Light" panose="02000009000000000000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9D9D9"/>
              </a:solidFill>
              <a:latin typeface="JetBrains Mono NL Light" panose="02000009000000000000" pitchFamily="49" charset="0"/>
              <a:ea typeface="JetBrains Mono NL Light" panose="02000009000000000000" pitchFamily="49" charset="0"/>
              <a:cs typeface="JetBrains Mono NL Light" panose="02000009000000000000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9D9D9"/>
              </a:solidFill>
              <a:latin typeface="JetBrains Mono NL Light" panose="02000009000000000000" pitchFamily="49" charset="0"/>
              <a:ea typeface="JetBrains Mono NL Light" panose="02000009000000000000" pitchFamily="49" charset="0"/>
              <a:cs typeface="JetBrains Mono NL Light" panose="02000009000000000000" pitchFamily="49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And Many More.....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7B967A-1B1A-428F-B789-FE2C520BE993}"/>
              </a:ext>
            </a:extLst>
          </p:cNvPr>
          <p:cNvSpPr/>
          <p:nvPr/>
        </p:nvSpPr>
        <p:spPr>
          <a:xfrm>
            <a:off x="1392706" y="1589649"/>
            <a:ext cx="9453486" cy="3685736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A651B1-F8B4-4393-8E56-4C25A98A1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5606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3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F7C53D-38E2-4805-ACF1-7111AACE8396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DFCC6F5-6644-4A2B-9C16-5CBC7AAF7210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A4334-7A2B-43E6-84EC-F5119FA16D11}"/>
              </a:ext>
            </a:extLst>
          </p:cNvPr>
          <p:cNvSpPr txBox="1"/>
          <p:nvPr/>
        </p:nvSpPr>
        <p:spPr>
          <a:xfrm>
            <a:off x="1033668" y="465123"/>
            <a:ext cx="7655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000" b="1" i="0" u="none" strike="noStrike" dirty="0">
                <a:solidFill>
                  <a:srgbClr val="FFFFFF"/>
                </a:solidFill>
                <a:effectLst/>
                <a:latin typeface="JetBrains Mono"/>
              </a:rPr>
              <a:t>How does it solve the Problem ?</a:t>
            </a:r>
            <a:endParaRPr lang="en-IN" sz="3000" b="0" dirty="0"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E3160C-F004-4DBF-9702-BCAFA48FC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943" y="1242743"/>
            <a:ext cx="7000114" cy="51501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58F920-751A-4049-ABFA-54FC16FC1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5606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7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F7C53D-38E2-4805-ACF1-7111AACE8396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DFCC6F5-6644-4A2B-9C16-5CBC7AAF7210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A4334-7A2B-43E6-84EC-F5119FA16D11}"/>
              </a:ext>
            </a:extLst>
          </p:cNvPr>
          <p:cNvSpPr txBox="1"/>
          <p:nvPr/>
        </p:nvSpPr>
        <p:spPr>
          <a:xfrm>
            <a:off x="1033668" y="465123"/>
            <a:ext cx="7655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000" b="1" i="0" u="none" strike="noStrike" dirty="0">
                <a:solidFill>
                  <a:srgbClr val="FFFFFF"/>
                </a:solidFill>
                <a:effectLst/>
                <a:latin typeface="JetBrains Mono"/>
              </a:rPr>
              <a:t>Job Posting and Application:</a:t>
            </a:r>
            <a:endParaRPr lang="en-IN" sz="3000" b="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E74D1-7374-4A0E-A78D-B1E701E3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8" y="1717859"/>
            <a:ext cx="5474407" cy="4150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C2F62-6C6E-4AA1-BB90-4BC6225E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389" y="1733338"/>
            <a:ext cx="5078272" cy="4119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19FB8-AE55-492E-81E4-FA8675F39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5606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2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F7C53D-38E2-4805-ACF1-7111AACE8396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DFCC6F5-6644-4A2B-9C16-5CBC7AAF7210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A4334-7A2B-43E6-84EC-F5119FA16D11}"/>
              </a:ext>
            </a:extLst>
          </p:cNvPr>
          <p:cNvSpPr txBox="1"/>
          <p:nvPr/>
        </p:nvSpPr>
        <p:spPr>
          <a:xfrm>
            <a:off x="1033668" y="465123"/>
            <a:ext cx="7655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000" b="1" i="0" u="none" strike="noStrike" dirty="0">
                <a:solidFill>
                  <a:srgbClr val="FFFFFF"/>
                </a:solidFill>
                <a:effectLst/>
                <a:latin typeface="JetBrains Mono"/>
              </a:rPr>
              <a:t>Work Review &amp; Completion:</a:t>
            </a:r>
            <a:endParaRPr lang="en-IN" sz="3000" b="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279E0-1241-4787-BD6D-903086432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9048"/>
          <a:stretch/>
        </p:blipFill>
        <p:spPr>
          <a:xfrm>
            <a:off x="3267728" y="3894020"/>
            <a:ext cx="5656543" cy="27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17B95-95B9-4B56-80AC-F92BCC419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61" y="1160583"/>
            <a:ext cx="9471676" cy="2733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DB2F9A-6131-4B09-9A77-2CB4BAD50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5606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8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F7C53D-38E2-4805-ACF1-7111AACE8396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DFCC6F5-6644-4A2B-9C16-5CBC7AAF7210}"/>
              </a:ext>
            </a:extLst>
          </p:cNvPr>
          <p:cNvSpPr/>
          <p:nvPr/>
        </p:nvSpPr>
        <p:spPr>
          <a:xfrm>
            <a:off x="463826" y="3250096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4CDF5-CE2F-4872-BA25-026298EBF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5" y="0"/>
            <a:ext cx="11269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F7C53D-38E2-4805-ACF1-7111AACE8396}"/>
              </a:ext>
            </a:extLst>
          </p:cNvPr>
          <p:cNvCxnSpPr>
            <a:cxnSpLocks/>
          </p:cNvCxnSpPr>
          <p:nvPr/>
        </p:nvCxnSpPr>
        <p:spPr>
          <a:xfrm>
            <a:off x="543339" y="-39756"/>
            <a:ext cx="0" cy="68977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DFCC6F5-6644-4A2B-9C16-5CBC7AAF7210}"/>
              </a:ext>
            </a:extLst>
          </p:cNvPr>
          <p:cNvSpPr/>
          <p:nvPr/>
        </p:nvSpPr>
        <p:spPr>
          <a:xfrm>
            <a:off x="463826" y="636105"/>
            <a:ext cx="159026" cy="15902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A4334-7A2B-43E6-84EC-F5119FA16D11}"/>
              </a:ext>
            </a:extLst>
          </p:cNvPr>
          <p:cNvSpPr txBox="1"/>
          <p:nvPr/>
        </p:nvSpPr>
        <p:spPr>
          <a:xfrm>
            <a:off x="1033668" y="465123"/>
            <a:ext cx="7655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000" b="1" i="0" u="none" strike="noStrike" dirty="0">
                <a:solidFill>
                  <a:srgbClr val="FFFFFF"/>
                </a:solidFill>
                <a:effectLst/>
                <a:latin typeface="JetBrains Mono"/>
              </a:rPr>
              <a:t>Who will use ?</a:t>
            </a:r>
            <a:endParaRPr lang="en-IN" sz="3000" b="0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97E99-BED1-4681-BDFA-FA007F06B41A}"/>
              </a:ext>
            </a:extLst>
          </p:cNvPr>
          <p:cNvSpPr/>
          <p:nvPr/>
        </p:nvSpPr>
        <p:spPr>
          <a:xfrm>
            <a:off x="1392706" y="1589649"/>
            <a:ext cx="9453486" cy="3685736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1544-E013-4448-B510-B19E47CB03C0}"/>
              </a:ext>
            </a:extLst>
          </p:cNvPr>
          <p:cNvSpPr txBox="1"/>
          <p:nvPr/>
        </p:nvSpPr>
        <p:spPr>
          <a:xfrm>
            <a:off x="1717884" y="1868560"/>
            <a:ext cx="90214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D9D9D9"/>
                </a:solidFill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1.</a:t>
            </a: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 ”Freelancers”.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2.</a:t>
            </a:r>
            <a:r>
              <a:rPr lang="en-US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 </a:t>
            </a: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“Education &amp; E-Learning Platforms”.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3. </a:t>
            </a: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“Smaller and Larger Teams”.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4. </a:t>
            </a: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“Remote and Distributed Teams”.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9D9D9"/>
              </a:solidFill>
              <a:latin typeface="JetBrains Mono NL Light" panose="02000009000000000000" pitchFamily="49" charset="0"/>
              <a:ea typeface="JetBrains Mono NL Light" panose="02000009000000000000" pitchFamily="49" charset="0"/>
              <a:cs typeface="JetBrains Mono NL Light" panose="02000009000000000000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5. “Creative Professionals &amp; Agencies”.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6. </a:t>
            </a: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“Software Development Teams”.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D9D9D9"/>
              </a:solidFill>
              <a:effectLst/>
              <a:latin typeface="JetBrains Mono NL Light" panose="02000009000000000000" pitchFamily="49" charset="0"/>
              <a:ea typeface="JetBrains Mono NL Light" panose="02000009000000000000" pitchFamily="49" charset="0"/>
              <a:cs typeface="JetBrains Mono NL Light" panose="02000009000000000000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9D9D9"/>
              </a:solidFill>
              <a:latin typeface="JetBrains Mono NL Light" panose="02000009000000000000" pitchFamily="49" charset="0"/>
              <a:ea typeface="JetBrains Mono NL Light" panose="02000009000000000000" pitchFamily="49" charset="0"/>
              <a:cs typeface="JetBrains Mono NL Light" panose="02000009000000000000" pitchFamily="49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9D9D9"/>
              </a:solidFill>
              <a:latin typeface="JetBrains Mono NL Light" panose="02000009000000000000" pitchFamily="49" charset="0"/>
              <a:ea typeface="JetBrains Mono NL Light" panose="02000009000000000000" pitchFamily="49" charset="0"/>
              <a:cs typeface="JetBrains Mono NL Light" panose="02000009000000000000" pitchFamily="49" charset="0"/>
            </a:endParaRPr>
          </a:p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D9D9D9"/>
                </a:solidFill>
                <a:effectLst/>
                <a:latin typeface="JetBrains Mono NL Light" panose="02000009000000000000" pitchFamily="49" charset="0"/>
                <a:ea typeface="JetBrains Mono NL Light" panose="02000009000000000000" pitchFamily="49" charset="0"/>
                <a:cs typeface="JetBrains Mono NL Light" panose="02000009000000000000" pitchFamily="49" charset="0"/>
              </a:rPr>
              <a:t>And Many Many More.....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7B544B-4546-49F8-A539-82C481F57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702" y="255606"/>
            <a:ext cx="495918" cy="5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3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534</Words>
  <Application>Microsoft Office PowerPoint</Application>
  <PresentationFormat>Widescreen</PresentationFormat>
  <Paragraphs>119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Berlin Sans FB Demi</vt:lpstr>
      <vt:lpstr>Calibri</vt:lpstr>
      <vt:lpstr>Calibri Light</vt:lpstr>
      <vt:lpstr>Cousine</vt:lpstr>
      <vt:lpstr>JetBrains Mono</vt:lpstr>
      <vt:lpstr>JetBrains Mono NL Light</vt:lpstr>
      <vt:lpstr>Microsoft PhagsPa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Lazy Wiz</dc:creator>
  <cp:lastModifiedBy>Lazy Wiz</cp:lastModifiedBy>
  <cp:revision>5</cp:revision>
  <dcterms:created xsi:type="dcterms:W3CDTF">2024-06-11T06:46:31Z</dcterms:created>
  <dcterms:modified xsi:type="dcterms:W3CDTF">2024-06-13T14:52:02Z</dcterms:modified>
</cp:coreProperties>
</file>